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5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5"/>
    <p:sldMasterId id="2147483685" r:id="rId6"/>
    <p:sldMasterId id="2147483692" r:id="rId7"/>
    <p:sldMasterId id="2147483742" r:id="rId8"/>
    <p:sldMasterId id="2147483755" r:id="rId9"/>
    <p:sldMasterId id="2147483767" r:id="rId10"/>
  </p:sldMasterIdLst>
  <p:notesMasterIdLst>
    <p:notesMasterId r:id="rId39"/>
  </p:notesMasterIdLst>
  <p:handoutMasterIdLst>
    <p:handoutMasterId r:id="rId40"/>
  </p:handoutMasterIdLst>
  <p:sldIdLst>
    <p:sldId id="530" r:id="rId11"/>
    <p:sldId id="516" r:id="rId12"/>
    <p:sldId id="517" r:id="rId13"/>
    <p:sldId id="518" r:id="rId14"/>
    <p:sldId id="519" r:id="rId15"/>
    <p:sldId id="522" r:id="rId16"/>
    <p:sldId id="521" r:id="rId17"/>
    <p:sldId id="520" r:id="rId18"/>
    <p:sldId id="523" r:id="rId19"/>
    <p:sldId id="524" r:id="rId20"/>
    <p:sldId id="527" r:id="rId21"/>
    <p:sldId id="528" r:id="rId22"/>
    <p:sldId id="525" r:id="rId23"/>
    <p:sldId id="526" r:id="rId24"/>
    <p:sldId id="531" r:id="rId25"/>
    <p:sldId id="532" r:id="rId26"/>
    <p:sldId id="533" r:id="rId27"/>
    <p:sldId id="529" r:id="rId28"/>
    <p:sldId id="534" r:id="rId29"/>
    <p:sldId id="539" r:id="rId30"/>
    <p:sldId id="535" r:id="rId31"/>
    <p:sldId id="541" r:id="rId32"/>
    <p:sldId id="536" r:id="rId33"/>
    <p:sldId id="538" r:id="rId34"/>
    <p:sldId id="542" r:id="rId35"/>
    <p:sldId id="540" r:id="rId36"/>
    <p:sldId id="537" r:id="rId37"/>
    <p:sldId id="261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EE88CE-8BE9-3C44-BF83-C5C8D0399B58}">
          <p14:sldIdLst/>
        </p14:section>
        <p14:section name="Main slide" id="{0E2378D7-3EC8-A445-8D39-60B129B5CE06}">
          <p14:sldIdLst>
            <p14:sldId id="530"/>
            <p14:sldId id="516"/>
            <p14:sldId id="517"/>
            <p14:sldId id="518"/>
            <p14:sldId id="519"/>
            <p14:sldId id="522"/>
            <p14:sldId id="521"/>
            <p14:sldId id="520"/>
            <p14:sldId id="523"/>
            <p14:sldId id="524"/>
            <p14:sldId id="527"/>
            <p14:sldId id="528"/>
            <p14:sldId id="525"/>
            <p14:sldId id="526"/>
            <p14:sldId id="531"/>
            <p14:sldId id="532"/>
            <p14:sldId id="533"/>
            <p14:sldId id="529"/>
            <p14:sldId id="534"/>
            <p14:sldId id="539"/>
            <p14:sldId id="535"/>
            <p14:sldId id="541"/>
            <p14:sldId id="536"/>
            <p14:sldId id="538"/>
            <p14:sldId id="542"/>
            <p14:sldId id="540"/>
            <p14:sldId id="537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fu Yin (DCAS)" initials="QY(" lastIdx="2" clrIdx="0">
    <p:extLst>
      <p:ext uri="{19B8F6BF-5375-455C-9EA6-DF929625EA0E}">
        <p15:presenceInfo xmlns:p15="http://schemas.microsoft.com/office/powerpoint/2012/main" userId="S-1-5-21-73586283-1801674531-1137077918-79779" providerId="AD"/>
      </p:ext>
    </p:extLst>
  </p:cmAuthor>
  <p:cmAuthor id="2" name="Emily Poorvin (DCAS)" initials="EP(" lastIdx="5" clrIdx="1">
    <p:extLst>
      <p:ext uri="{19B8F6BF-5375-455C-9EA6-DF929625EA0E}">
        <p15:presenceInfo xmlns:p15="http://schemas.microsoft.com/office/powerpoint/2012/main" userId="S-1-5-21-73586283-1801674531-1137077918-7564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5C8"/>
    <a:srgbClr val="AEDBD9"/>
    <a:srgbClr val="191F23"/>
    <a:srgbClr val="13191C"/>
    <a:srgbClr val="2932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3"/>
    <p:restoredTop sz="94679"/>
  </p:normalViewPr>
  <p:slideViewPr>
    <p:cSldViewPr snapToGrid="0" snapToObjects="1">
      <p:cViewPr varScale="1">
        <p:scale>
          <a:sx n="158" d="100"/>
          <a:sy n="158" d="100"/>
        </p:scale>
        <p:origin x="1360" y="20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7" d="100"/>
          <a:sy n="107" d="100"/>
        </p:scale>
        <p:origin x="408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6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4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2DA299-FA50-F945-9303-281F0B7C3C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AD759D-2208-724D-BEA5-1634297E89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1AC4B-DF95-B94F-A4D8-85412B4F453A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AD994-0936-9740-B49C-80B63F399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A5A1F-A26D-6343-868D-77CF50B606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58D91-FD32-0641-BF2D-9CEB07E8C1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84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E64A6-3C57-4FD3-9992-CB3FCF7CED00}" type="datetimeFigureOut">
              <a:rPr lang="en-US" smtClean="0"/>
              <a:t>5/22/20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1718A-A831-40FF-BBDA-D8CE717FC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34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1718A-A831-40FF-BBDA-D8CE717FC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3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31718A-A831-40FF-BBDA-D8CE717FC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49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0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06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65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8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7376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55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767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952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79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923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7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CDF6A20-BF69-41B2-AB60-DC4F4A97B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3464" y="6356352"/>
            <a:ext cx="20574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AF959C-83AB-4648-9695-B9A2D70F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94360"/>
            <a:ext cx="8503920" cy="521208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982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846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00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209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35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36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6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168" y="136524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3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954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05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552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3900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373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317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086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664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034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67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712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510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417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538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148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187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858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79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79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439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39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72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FCF145-A5EC-BC4F-834D-E1B16ECF61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27161" y="326970"/>
            <a:ext cx="2334496" cy="5856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A08EC0-DA9F-4444-8069-980E4EC1E37E}"/>
              </a:ext>
            </a:extLst>
          </p:cNvPr>
          <p:cNvSpPr/>
          <p:nvPr userDrawn="1"/>
        </p:nvSpPr>
        <p:spPr>
          <a:xfrm rot="16200000">
            <a:off x="-3233526" y="3233532"/>
            <a:ext cx="6858000" cy="390936"/>
          </a:xfrm>
          <a:prstGeom prst="rect">
            <a:avLst/>
          </a:prstGeom>
          <a:solidFill>
            <a:srgbClr val="13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C001E9-7860-CC4F-A754-A8430E936F82}"/>
              </a:ext>
            </a:extLst>
          </p:cNvPr>
          <p:cNvSpPr/>
          <p:nvPr userDrawn="1"/>
        </p:nvSpPr>
        <p:spPr>
          <a:xfrm rot="16200000">
            <a:off x="-2802827" y="3233532"/>
            <a:ext cx="6858000" cy="390936"/>
          </a:xfrm>
          <a:prstGeom prst="rect">
            <a:avLst/>
          </a:prstGeom>
          <a:solidFill>
            <a:srgbClr val="009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37A0F-8446-AF40-946D-1BD1F0B74231}"/>
              </a:ext>
            </a:extLst>
          </p:cNvPr>
          <p:cNvSpPr/>
          <p:nvPr userDrawn="1"/>
        </p:nvSpPr>
        <p:spPr>
          <a:xfrm rot="16200000">
            <a:off x="-2372128" y="3233534"/>
            <a:ext cx="6858000" cy="390937"/>
          </a:xfrm>
          <a:prstGeom prst="rect">
            <a:avLst/>
          </a:prstGeom>
          <a:solidFill>
            <a:srgbClr val="AE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3027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ECB807-B320-0A49-A4DF-A63E8448109B}"/>
              </a:ext>
            </a:extLst>
          </p:cNvPr>
          <p:cNvCxnSpPr>
            <a:cxnSpLocks/>
          </p:cNvCxnSpPr>
          <p:nvPr userDrawn="1"/>
        </p:nvCxnSpPr>
        <p:spPr>
          <a:xfrm>
            <a:off x="320040" y="1155030"/>
            <a:ext cx="8503920" cy="0"/>
          </a:xfrm>
          <a:prstGeom prst="line">
            <a:avLst/>
          </a:prstGeom>
          <a:ln w="19050">
            <a:solidFill>
              <a:srgbClr val="13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D12101-1B59-4D63-BAB0-864AEE49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26372"/>
          <a:stretch/>
        </p:blipFill>
        <p:spPr>
          <a:xfrm>
            <a:off x="181753" y="6131905"/>
            <a:ext cx="1179908" cy="632146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18B61E64-69AC-4B1A-981C-40CD32260B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3464" y="6356352"/>
            <a:ext cx="2057400" cy="365125"/>
          </a:xfrm>
          <a:prstGeom prst="rect">
            <a:avLst/>
          </a:prstGeom>
        </p:spPr>
        <p:txBody>
          <a:bodyPr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Working Draft | </a:t>
            </a:r>
            <a:fld id="{3B71CF33-85F0-7144-BEAF-D1A0166260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60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361998" y="4011783"/>
            <a:ext cx="186275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0" i="0" dirty="0">
                <a:solidFill>
                  <a:srgbClr val="191F23"/>
                </a:solidFill>
                <a:latin typeface="Helvetica" charset="0"/>
                <a:ea typeface="Helvetica" charset="0"/>
                <a:cs typeface="Helvetica" charset="0"/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52290-A897-5D4E-A584-1D6DC825FC6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680610" y="2488490"/>
            <a:ext cx="3829283" cy="11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4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6515D8-7D82-974D-B1B2-44625FDCD3C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27161" y="326970"/>
            <a:ext cx="2334496" cy="5856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E16F40-6EEC-AF49-AAE5-BF9127B0BBD6}"/>
              </a:ext>
            </a:extLst>
          </p:cNvPr>
          <p:cNvSpPr/>
          <p:nvPr userDrawn="1"/>
        </p:nvSpPr>
        <p:spPr>
          <a:xfrm rot="16200000">
            <a:off x="-3233526" y="3233532"/>
            <a:ext cx="6858000" cy="390936"/>
          </a:xfrm>
          <a:prstGeom prst="rect">
            <a:avLst/>
          </a:prstGeom>
          <a:solidFill>
            <a:srgbClr val="13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817EB-ECF6-0246-B59A-972FA263D2CD}"/>
              </a:ext>
            </a:extLst>
          </p:cNvPr>
          <p:cNvSpPr/>
          <p:nvPr userDrawn="1"/>
        </p:nvSpPr>
        <p:spPr>
          <a:xfrm rot="16200000">
            <a:off x="-2802827" y="3233532"/>
            <a:ext cx="6858000" cy="390936"/>
          </a:xfrm>
          <a:prstGeom prst="rect">
            <a:avLst/>
          </a:prstGeom>
          <a:solidFill>
            <a:srgbClr val="0095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7D61D3-694E-324C-BE61-7DFDEC1A6FC8}"/>
              </a:ext>
            </a:extLst>
          </p:cNvPr>
          <p:cNvSpPr/>
          <p:nvPr userDrawn="1"/>
        </p:nvSpPr>
        <p:spPr>
          <a:xfrm rot="16200000">
            <a:off x="-2372128" y="3233534"/>
            <a:ext cx="6858000" cy="390937"/>
          </a:xfrm>
          <a:prstGeom prst="rect">
            <a:avLst/>
          </a:prstGeom>
          <a:solidFill>
            <a:srgbClr val="AEDB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3204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217991-0821-2543-9250-9BDAA7026F67}"/>
              </a:ext>
            </a:extLst>
          </p:cNvPr>
          <p:cNvCxnSpPr>
            <a:cxnSpLocks/>
          </p:cNvCxnSpPr>
          <p:nvPr userDrawn="1"/>
        </p:nvCxnSpPr>
        <p:spPr>
          <a:xfrm>
            <a:off x="320040" y="1155030"/>
            <a:ext cx="8503920" cy="0"/>
          </a:xfrm>
          <a:prstGeom prst="line">
            <a:avLst/>
          </a:prstGeom>
          <a:ln w="19050">
            <a:solidFill>
              <a:srgbClr val="131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85050A6-847E-BE41-AF02-9A3B4C50D8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26372"/>
          <a:stretch/>
        </p:blipFill>
        <p:spPr>
          <a:xfrm>
            <a:off x="181753" y="6131905"/>
            <a:ext cx="1179908" cy="63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92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3480-35F8-8848-9BAF-2F403EA4ABBC}"/>
              </a:ext>
            </a:extLst>
          </p:cNvPr>
          <p:cNvSpPr txBox="1"/>
          <p:nvPr userDrawn="1"/>
        </p:nvSpPr>
        <p:spPr>
          <a:xfrm>
            <a:off x="3361998" y="4011783"/>
            <a:ext cx="1862754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0" b="0" i="0" dirty="0">
                <a:solidFill>
                  <a:srgbClr val="191F23"/>
                </a:solidFill>
                <a:latin typeface="Helvetica" charset="0"/>
                <a:ea typeface="Helvetica" charset="0"/>
                <a:cs typeface="Helvetica" charset="0"/>
              </a:rPr>
              <a:t>THANK YOU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F20023-FE57-FC41-8CCA-8C3CFA61767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2680610" y="2488490"/>
            <a:ext cx="3829283" cy="11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3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packtpub.com/what-is-a-support-vector-machin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Relationship Id="rId5" Type="http://schemas.openxmlformats.org/officeDocument/2006/relationships/hyperlink" Target="https://towardsdatascience.com/random-forest-and-its-implementation-71824ced454f" TargetMode="Externa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jp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2605" y="2411809"/>
            <a:ext cx="495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EnerTrac</a:t>
            </a:r>
            <a:r>
              <a:rPr lang="en-US" sz="28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 Baseline Forecast for DCAS 1 Centre St. 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1</a:t>
            </a:r>
            <a:r>
              <a:rPr lang="en-US" sz="2800" b="1" baseline="30000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st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 Iteration</a:t>
            </a:r>
            <a:r>
              <a:rPr lang="en-US" sz="28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3A290-69BD-C240-953F-F91325A2A6F2}"/>
              </a:ext>
            </a:extLst>
          </p:cNvPr>
          <p:cNvSpPr txBox="1"/>
          <p:nvPr/>
        </p:nvSpPr>
        <p:spPr>
          <a:xfrm>
            <a:off x="2522605" y="3696732"/>
            <a:ext cx="48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Naili</a:t>
            </a:r>
            <a:r>
              <a:rPr lang="en-US" sz="21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 Ding</a:t>
            </a:r>
          </a:p>
          <a:p>
            <a:r>
              <a:rPr lang="en-US" b="1" dirty="0">
                <a:solidFill>
                  <a:srgbClr val="13191C"/>
                </a:solidFill>
                <a:latin typeface="+mj-lt"/>
                <a:ea typeface="Helvetica" charset="0"/>
                <a:cs typeface="Arial" panose="020B0604020202020204" pitchFamily="34" charset="0"/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95981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F864-7D2C-5F4F-A552-0144ED5A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2FCA0-E779-384A-92E8-1130B1652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702" y="1898759"/>
            <a:ext cx="5131931" cy="331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F09097-1760-3E4A-866C-437BF4F52E49}"/>
              </a:ext>
            </a:extLst>
          </p:cNvPr>
          <p:cNvSpPr txBox="1"/>
          <p:nvPr/>
        </p:nvSpPr>
        <p:spPr>
          <a:xfrm>
            <a:off x="1112242" y="3105834"/>
            <a:ext cx="1891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RMSE (LSTM): 228</a:t>
            </a:r>
          </a:p>
          <a:p>
            <a:r>
              <a:rPr lang="en-US" dirty="0">
                <a:solidFill>
                  <a:srgbClr val="002060"/>
                </a:solidFill>
              </a:rPr>
              <a:t>RMSE (VAR): 644</a:t>
            </a:r>
          </a:p>
        </p:txBody>
      </p:sp>
    </p:spTree>
    <p:extLst>
      <p:ext uri="{BB962C8B-B14F-4D97-AF65-F5344CB8AC3E}">
        <p14:creationId xmlns:p14="http://schemas.microsoft.com/office/powerpoint/2010/main" val="3178868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67BC-B49A-7045-96F1-E7054710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B2BFD2-D4F9-6748-8CEF-E53604B4A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72679"/>
              </p:ext>
            </p:extLst>
          </p:nvPr>
        </p:nvGraphicFramePr>
        <p:xfrm>
          <a:off x="1072056" y="1480480"/>
          <a:ext cx="7189076" cy="3897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94538">
                  <a:extLst>
                    <a:ext uri="{9D8B030D-6E8A-4147-A177-3AD203B41FA5}">
                      <a16:colId xmlns:a16="http://schemas.microsoft.com/office/drawing/2014/main" val="3837343771"/>
                    </a:ext>
                  </a:extLst>
                </a:gridCol>
                <a:gridCol w="3594538">
                  <a:extLst>
                    <a:ext uri="{9D8B030D-6E8A-4147-A177-3AD203B41FA5}">
                      <a16:colId xmlns:a16="http://schemas.microsoft.com/office/drawing/2014/main" val="3270113996"/>
                    </a:ext>
                  </a:extLst>
                </a:gridCol>
              </a:tblGrid>
              <a:tr h="56143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LSTM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18410"/>
                  </a:ext>
                </a:extLst>
              </a:tr>
              <a:tr h="3335602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Macroeconomic time series 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Financial time series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Business time series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Other numerical series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DNA sequences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Images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Voice sequences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Texts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All the numerical time series that could be modeled by VAR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39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077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4960-F512-DF4D-BFD9-288D9947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7512-D328-CE44-9FC7-1F6B86D2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2" y="2916617"/>
            <a:ext cx="8213835" cy="3150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2E0DBD-CB21-8A42-BAC1-D7191D4F34EE}"/>
              </a:ext>
            </a:extLst>
          </p:cNvPr>
          <p:cNvSpPr txBox="1"/>
          <p:nvPr/>
        </p:nvSpPr>
        <p:spPr>
          <a:xfrm>
            <a:off x="1324302" y="1173690"/>
            <a:ext cx="64953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Use back-testing to update your model &amp; re-evaluate your model periodically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When testing high-frequency data such as daily and hourly time series, it’s better to use rolling window back-testing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Otherwise, if the historical data of time series is limited to weekly, monthly or quarterly, the expanding window works better</a:t>
            </a:r>
          </a:p>
        </p:txBody>
      </p:sp>
    </p:spTree>
    <p:extLst>
      <p:ext uri="{BB962C8B-B14F-4D97-AF65-F5344CB8AC3E}">
        <p14:creationId xmlns:p14="http://schemas.microsoft.com/office/powerpoint/2010/main" val="367724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AA5BB-4336-7449-8F9B-FE60550B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CA853-F835-EA40-8CBC-BAD9FF94A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9" y="1832831"/>
            <a:ext cx="8860221" cy="3358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52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BA69-8A3D-2C4D-8881-066CCD4B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C95C9-03DA-E645-8BF7-DC0493DA8286}"/>
              </a:ext>
            </a:extLst>
          </p:cNvPr>
          <p:cNvSpPr txBox="1"/>
          <p:nvPr/>
        </p:nvSpPr>
        <p:spPr>
          <a:xfrm>
            <a:off x="1644869" y="2317093"/>
            <a:ext cx="5854262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Hyper-parameter tuning for the existing LSTM model (for now, it’s the simplest architecture)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Implement another model or two, for example, Support Vector Machine (SVM), Quantile Regression, ARIMA etc. 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Make the existing interactive tool more robust and more functional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More documentation &amp; refinement of the notebook</a:t>
            </a:r>
          </a:p>
        </p:txBody>
      </p:sp>
    </p:spTree>
    <p:extLst>
      <p:ext uri="{BB962C8B-B14F-4D97-AF65-F5344CB8AC3E}">
        <p14:creationId xmlns:p14="http://schemas.microsoft.com/office/powerpoint/2010/main" val="348851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2605" y="2411809"/>
            <a:ext cx="49568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EnerTrac</a:t>
            </a:r>
            <a:r>
              <a:rPr lang="en-US" sz="28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 Baseline Forecast for DCAS 1 Centre St. 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2</a:t>
            </a:r>
            <a:r>
              <a:rPr lang="en-US" sz="2800" b="1" baseline="30000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nd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ea typeface="Helvetica" charset="0"/>
                <a:cs typeface="Arial" panose="020B0604020202020204" pitchFamily="34" charset="0"/>
              </a:rPr>
              <a:t> Iteration</a:t>
            </a:r>
            <a:r>
              <a:rPr lang="en-US" sz="28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3A290-69BD-C240-953F-F91325A2A6F2}"/>
              </a:ext>
            </a:extLst>
          </p:cNvPr>
          <p:cNvSpPr txBox="1"/>
          <p:nvPr/>
        </p:nvSpPr>
        <p:spPr>
          <a:xfrm>
            <a:off x="2522605" y="3696732"/>
            <a:ext cx="48006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 err="1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Naili</a:t>
            </a:r>
            <a:r>
              <a:rPr lang="en-US" sz="2100" b="1" dirty="0">
                <a:solidFill>
                  <a:srgbClr val="13191C"/>
                </a:solidFill>
                <a:ea typeface="Helvetica" charset="0"/>
                <a:cs typeface="Arial" panose="020B0604020202020204" pitchFamily="34" charset="0"/>
              </a:rPr>
              <a:t> Ding</a:t>
            </a:r>
          </a:p>
          <a:p>
            <a:r>
              <a:rPr lang="en-US" b="1" dirty="0">
                <a:solidFill>
                  <a:srgbClr val="13191C"/>
                </a:solidFill>
                <a:latin typeface="+mj-lt"/>
                <a:ea typeface="Helvetica" charset="0"/>
                <a:cs typeface="Arial" panose="020B0604020202020204" pitchFamily="34" charset="0"/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54633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384C-7E86-6C48-981A-5CA1E27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7A931-DE6D-5A44-AE33-8A6B63B1DD27}"/>
              </a:ext>
            </a:extLst>
          </p:cNvPr>
          <p:cNvSpPr txBox="1"/>
          <p:nvPr/>
        </p:nvSpPr>
        <p:spPr>
          <a:xfrm>
            <a:off x="1250731" y="1723757"/>
            <a:ext cx="6642538" cy="331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Develop additional features for machine learning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Implement new machine learning models, such as Support Vector Machine, Quantile Regression Trees etc. 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Hyper-parameter tuning for the machine learning models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Apply the same methodologies to a new building, Q263	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Incorporate the results for the new models and the new building into the interactive tool</a:t>
            </a:r>
          </a:p>
          <a:p>
            <a:pPr marL="285750" indent="-285750">
              <a:lnSpc>
                <a:spcPct val="12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Deliverable: an all-in-one </a:t>
            </a:r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notebook + project folder mounted in shared Google Drive</a:t>
            </a:r>
          </a:p>
        </p:txBody>
      </p:sp>
    </p:spTree>
    <p:extLst>
      <p:ext uri="{BB962C8B-B14F-4D97-AF65-F5344CB8AC3E}">
        <p14:creationId xmlns:p14="http://schemas.microsoft.com/office/powerpoint/2010/main" val="101491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7031-5D3B-DF49-BDB2-B84473AE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Lifecycle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7AFCD-1117-E34E-A1B2-EC39033E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465"/>
            <a:ext cx="9144000" cy="4720219"/>
          </a:xfrm>
          <a:prstGeom prst="rect">
            <a:avLst/>
          </a:prstGeom>
        </p:spPr>
      </p:pic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DC1D63E3-4A9B-0D47-B4C9-8C801CA99D2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872708" y="5140414"/>
            <a:ext cx="1631541" cy="1"/>
          </a:xfrm>
          <a:prstGeom prst="curvedConnector3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C58D16-5F63-D64A-85F0-EF69F24C0E05}"/>
              </a:ext>
            </a:extLst>
          </p:cNvPr>
          <p:cNvSpPr txBox="1"/>
          <p:nvPr/>
        </p:nvSpPr>
        <p:spPr>
          <a:xfrm>
            <a:off x="2424418" y="5935318"/>
            <a:ext cx="192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New Development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09A69A-68D5-FE4C-AF0D-3F43C51BB142}"/>
              </a:ext>
            </a:extLst>
          </p:cNvPr>
          <p:cNvCxnSpPr>
            <a:cxnSpLocks/>
          </p:cNvCxnSpPr>
          <p:nvPr/>
        </p:nvCxnSpPr>
        <p:spPr>
          <a:xfrm flipH="1" flipV="1">
            <a:off x="1342239" y="4823670"/>
            <a:ext cx="1535185" cy="113251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580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0ED9-9F57-E34E-A7E8-002F2C33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DC3D97-FD94-094A-AEF4-E9EFCA7F321B}"/>
              </a:ext>
            </a:extLst>
          </p:cNvPr>
          <p:cNvSpPr txBox="1"/>
          <p:nvPr/>
        </p:nvSpPr>
        <p:spPr>
          <a:xfrm>
            <a:off x="906379" y="1462087"/>
            <a:ext cx="714267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feature to indicate seasonality</a:t>
            </a:r>
            <a:r>
              <a:rPr lang="en-US" dirty="0">
                <a:sym typeface="Wingdings" pitchFamily="2" charset="2"/>
              </a:rPr>
              <a:t> and holidays (0 or 1):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Monaco" pitchFamily="2" charset="77"/>
              </a:rPr>
              <a:t>is_summer</a:t>
            </a:r>
            <a:endParaRPr lang="en-US" sz="1400" dirty="0">
              <a:latin typeface="Monaco" pitchFamily="2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Monaco" pitchFamily="2" charset="77"/>
              </a:rPr>
              <a:t>is_winter</a:t>
            </a:r>
            <a:endParaRPr lang="en-US" sz="1400" dirty="0">
              <a:latin typeface="Monaco" pitchFamily="2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Monaco" pitchFamily="2" charset="77"/>
              </a:rPr>
              <a:t>is_autumn</a:t>
            </a:r>
            <a:endParaRPr lang="en-US" sz="1400" dirty="0">
              <a:latin typeface="Monaco" pitchFamily="2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Monaco" pitchFamily="2" charset="77"/>
              </a:rPr>
              <a:t>is_spring</a:t>
            </a:r>
            <a:endParaRPr lang="en-US" sz="1400" dirty="0">
              <a:latin typeface="Monaco" pitchFamily="2" charset="77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 err="1">
                <a:latin typeface="Monaco" pitchFamily="2" charset="77"/>
              </a:rPr>
              <a:t>is_holiday</a:t>
            </a:r>
            <a:endParaRPr lang="en-US" sz="1400" dirty="0">
              <a:latin typeface="Monaco" pitchFamily="2" charset="77"/>
            </a:endParaRPr>
          </a:p>
          <a:p>
            <a:endParaRPr lang="en-US" sz="1200" dirty="0">
              <a:latin typeface="Monaco" pitchFamily="2" charset="77"/>
            </a:endParaRPr>
          </a:p>
          <a:p>
            <a:r>
              <a:rPr lang="en-US" dirty="0"/>
              <a:t>Building thermal mass (OAT Values before time t):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Monaco" pitchFamily="2" charset="77"/>
              </a:rPr>
              <a:t>thermal_mass_3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Monaco" pitchFamily="2" charset="77"/>
              </a:rPr>
              <a:t>thermal_mass_5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Monaco" pitchFamily="2" charset="77"/>
              </a:rPr>
              <a:t>thermal_mass_7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Monaco" pitchFamily="2" charset="77"/>
              </a:rPr>
              <a:t>thermal_mass_12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0AE34-5D61-BE45-98C1-1CD390CE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79" y="4286062"/>
            <a:ext cx="7866090" cy="19185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CBAB1-3AF4-D14E-B776-D7A3D70EFC16}"/>
              </a:ext>
            </a:extLst>
          </p:cNvPr>
          <p:cNvSpPr txBox="1"/>
          <p:nvPr/>
        </p:nvSpPr>
        <p:spPr>
          <a:xfrm>
            <a:off x="2784724" y="5060675"/>
            <a:ext cx="3255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highlight>
                  <a:srgbClr val="00FFFF"/>
                </a:highlight>
              </a:rPr>
              <a:t>4 features -&gt; 19 features </a:t>
            </a:r>
          </a:p>
        </p:txBody>
      </p:sp>
    </p:spTree>
    <p:extLst>
      <p:ext uri="{BB962C8B-B14F-4D97-AF65-F5344CB8AC3E}">
        <p14:creationId xmlns:p14="http://schemas.microsoft.com/office/powerpoint/2010/main" val="1028983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D655-08EE-BF4D-A137-E4139F1EE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Machine Learning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0D5C45-8350-9B4C-BE02-BAFB28F0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8" y="2520891"/>
            <a:ext cx="4572001" cy="2242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84559-E69C-734B-959F-089D2FD54EC3}"/>
              </a:ext>
            </a:extLst>
          </p:cNvPr>
          <p:cNvSpPr txBox="1"/>
          <p:nvPr/>
        </p:nvSpPr>
        <p:spPr>
          <a:xfrm>
            <a:off x="679396" y="5112777"/>
            <a:ext cx="3464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https://hub.packtpub.com/what-is-a-support-vector-machine/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A60A6-5ABF-614A-AC0F-F3BF57DD7946}"/>
              </a:ext>
            </a:extLst>
          </p:cNvPr>
          <p:cNvSpPr txBox="1"/>
          <p:nvPr/>
        </p:nvSpPr>
        <p:spPr>
          <a:xfrm>
            <a:off x="1178541" y="2013358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Support Vector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54BA2-CAEB-EC45-9154-66DBDC683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221" y="2458550"/>
            <a:ext cx="3347382" cy="2294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2364A-664C-D84F-8CE5-B9575BE9D4D9}"/>
              </a:ext>
            </a:extLst>
          </p:cNvPr>
          <p:cNvSpPr txBox="1"/>
          <p:nvPr/>
        </p:nvSpPr>
        <p:spPr>
          <a:xfrm>
            <a:off x="5838651" y="2013358"/>
            <a:ext cx="17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Random Forests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29DD64-EB7B-1A46-943D-0A9E765CD5AD}"/>
              </a:ext>
            </a:extLst>
          </p:cNvPr>
          <p:cNvSpPr/>
          <p:nvPr/>
        </p:nvSpPr>
        <p:spPr>
          <a:xfrm>
            <a:off x="5184278" y="5035832"/>
            <a:ext cx="30452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5"/>
              </a:rPr>
              <a:t>https://towardsdatascience.com/random-forest-and-its-implementation-71824ced454f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1795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736E-E43F-0944-8463-26515B0D4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Baseline Prediction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20E24-0B33-3149-801F-A6E1A022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30" y="1880944"/>
            <a:ext cx="2402709" cy="343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C04083-D5CC-DF49-A8C5-C7BC90F5DE1A}"/>
              </a:ext>
            </a:extLst>
          </p:cNvPr>
          <p:cNvSpPr txBox="1"/>
          <p:nvPr/>
        </p:nvSpPr>
        <p:spPr>
          <a:xfrm>
            <a:off x="724111" y="5334404"/>
            <a:ext cx="26024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2060"/>
                </a:solidFill>
              </a:rPr>
              <a:t>Municipal building at 1 Centre St.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66ABA-31BF-8545-A8FC-DCE3DE9D2752}"/>
              </a:ext>
            </a:extLst>
          </p:cNvPr>
          <p:cNvSpPr txBox="1"/>
          <p:nvPr/>
        </p:nvSpPr>
        <p:spPr>
          <a:xfrm>
            <a:off x="3904705" y="1880944"/>
            <a:ext cx="4719144" cy="3671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What is energy baseline?</a:t>
            </a:r>
          </a:p>
          <a:p>
            <a:r>
              <a:rPr lang="en-US" dirty="0"/>
              <a:t>An energy baseline is a reference tool, which allows the user to compare energy performance before and after a change is made to the user’s site or system</a:t>
            </a:r>
          </a:p>
          <a:p>
            <a:endParaRPr lang="en-US" dirty="0"/>
          </a:p>
          <a:p>
            <a:r>
              <a:rPr lang="en-US" i="1" dirty="0">
                <a:solidFill>
                  <a:srgbClr val="002060"/>
                </a:solidFill>
              </a:rPr>
              <a:t>Major challenges of establishing a baseline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the driving factors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Capture the underlying pattern using machine learning models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Evaluate the performance of the model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Scalability </a:t>
            </a:r>
          </a:p>
        </p:txBody>
      </p:sp>
    </p:spTree>
    <p:extLst>
      <p:ext uri="{BB962C8B-B14F-4D97-AF65-F5344CB8AC3E}">
        <p14:creationId xmlns:p14="http://schemas.microsoft.com/office/powerpoint/2010/main" val="3703107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7AA6-4B9A-0744-ACBB-478CE3165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8409A-2380-FD42-A807-93303364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69" y="1462087"/>
            <a:ext cx="7155399" cy="4675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370115-AEA0-D34A-A371-BF5E646F45DF}"/>
              </a:ext>
            </a:extLst>
          </p:cNvPr>
          <p:cNvSpPr txBox="1"/>
          <p:nvPr/>
        </p:nvSpPr>
        <p:spPr>
          <a:xfrm>
            <a:off x="6008958" y="2317410"/>
            <a:ext cx="2281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</a:rPr>
              <a:t>𝐷𝐼 = 0.4(𝑡</a:t>
            </a:r>
            <a:r>
              <a:rPr lang="en-US" baseline="-25000" dirty="0">
                <a:solidFill>
                  <a:srgbClr val="002060"/>
                </a:solidFill>
                <a:highlight>
                  <a:srgbClr val="00FFFF"/>
                </a:highlight>
              </a:rPr>
              <a:t>𝑑</a:t>
            </a:r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</a:rPr>
              <a:t>+𝑡</a:t>
            </a:r>
            <a:r>
              <a:rPr lang="en-US" baseline="-25000" dirty="0">
                <a:solidFill>
                  <a:srgbClr val="002060"/>
                </a:solidFill>
                <a:highlight>
                  <a:srgbClr val="00FFFF"/>
                </a:highlight>
              </a:rPr>
              <a:t>𝑤</a:t>
            </a:r>
            <a:r>
              <a:rPr lang="en-US" dirty="0">
                <a:solidFill>
                  <a:srgbClr val="002060"/>
                </a:solidFill>
                <a:highlight>
                  <a:srgbClr val="00FFFF"/>
                </a:highlight>
              </a:rPr>
              <a:t>)+15</a:t>
            </a:r>
            <a:br>
              <a:rPr lang="en-US" dirty="0">
                <a:solidFill>
                  <a:srgbClr val="002060"/>
                </a:solidFill>
                <a:highlight>
                  <a:srgbClr val="00FFFF"/>
                </a:highlight>
              </a:rPr>
            </a:br>
            <a:endParaRPr lang="en-US" dirty="0">
              <a:solidFill>
                <a:srgbClr val="002060"/>
              </a:solidFill>
              <a:highlight>
                <a:srgbClr val="00FFFF"/>
              </a:highlight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40750A-8173-1F46-A072-1B3DB05E2E88}"/>
              </a:ext>
            </a:extLst>
          </p:cNvPr>
          <p:cNvCxnSpPr>
            <a:cxnSpLocks/>
          </p:cNvCxnSpPr>
          <p:nvPr/>
        </p:nvCxnSpPr>
        <p:spPr>
          <a:xfrm flipH="1" flipV="1">
            <a:off x="4701475" y="2014919"/>
            <a:ext cx="1950178" cy="302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82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6298-94EC-6741-8BC4-CCB6F4F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7" y="136524"/>
            <a:ext cx="8028377" cy="1325563"/>
          </a:xfrm>
        </p:spPr>
        <p:txBody>
          <a:bodyPr/>
          <a:lstStyle/>
          <a:p>
            <a:r>
              <a:rPr lang="en-US" dirty="0"/>
              <a:t>Model Comparison for 1 Centre St.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594C1-417F-8E4A-AE5E-93908856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02" y="1954083"/>
            <a:ext cx="4674882" cy="29498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4F08C8-4CC4-2D40-ADC3-DB679BF49C1D}"/>
              </a:ext>
            </a:extLst>
          </p:cNvPr>
          <p:cNvSpPr txBox="1"/>
          <p:nvPr/>
        </p:nvSpPr>
        <p:spPr>
          <a:xfrm>
            <a:off x="5335984" y="2902591"/>
            <a:ext cx="3146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LSTM: 229</a:t>
            </a:r>
          </a:p>
          <a:p>
            <a:r>
              <a:rPr lang="en-US" dirty="0">
                <a:highlight>
                  <a:srgbClr val="FFFF00"/>
                </a:highlight>
              </a:rPr>
              <a:t>SVM: 518</a:t>
            </a:r>
          </a:p>
          <a:p>
            <a:r>
              <a:rPr lang="en-US" dirty="0">
                <a:highlight>
                  <a:srgbClr val="FFFF00"/>
                </a:highlight>
              </a:rPr>
              <a:t>Quantile Regression Trees: 128</a:t>
            </a:r>
          </a:p>
        </p:txBody>
      </p:sp>
    </p:spTree>
    <p:extLst>
      <p:ext uri="{BB962C8B-B14F-4D97-AF65-F5344CB8AC3E}">
        <p14:creationId xmlns:p14="http://schemas.microsoft.com/office/powerpoint/2010/main" val="4270154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002D-35CE-FE4F-8801-4716CA21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7" y="136524"/>
            <a:ext cx="8078711" cy="1325563"/>
          </a:xfrm>
        </p:spPr>
        <p:txBody>
          <a:bodyPr/>
          <a:lstStyle/>
          <a:p>
            <a:r>
              <a:rPr lang="en-US" dirty="0"/>
              <a:t>Model Comparison for 1 Center 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F2841D-2F3B-3344-89B5-6E48DCE8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2" y="1873920"/>
            <a:ext cx="6129737" cy="1901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7653F7-96CD-5F4D-97FE-BF40714D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0" y="4187651"/>
            <a:ext cx="6256075" cy="165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B7E5E-AE37-5646-8CFA-7603AC8652CF}"/>
              </a:ext>
            </a:extLst>
          </p:cNvPr>
          <p:cNvSpPr txBox="1"/>
          <p:nvPr/>
        </p:nvSpPr>
        <p:spPr>
          <a:xfrm>
            <a:off x="6484689" y="2640203"/>
            <a:ext cx="71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SVM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53CFD2-40BE-E54D-8A75-C52EAEC3915C}"/>
              </a:ext>
            </a:extLst>
          </p:cNvPr>
          <p:cNvSpPr txBox="1"/>
          <p:nvPr/>
        </p:nvSpPr>
        <p:spPr>
          <a:xfrm>
            <a:off x="6331575" y="4764947"/>
            <a:ext cx="260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Quantile 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459535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019C6-D7AD-B745-B021-1CA187F0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Q263 </a:t>
            </a:r>
            <a:r>
              <a:rPr lang="en-US" sz="3600" dirty="0"/>
              <a:t>Flushing International High School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12F2B-59E1-FA46-9DF9-3C9CE6729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1" y="1889895"/>
            <a:ext cx="2994982" cy="1142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2C82F-FCC3-E544-A078-D88338C27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543" y="1889895"/>
            <a:ext cx="5532814" cy="15391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0A3849-B014-B949-A203-9C4D690A2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543" y="4084549"/>
            <a:ext cx="5532814" cy="1514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026E26-E577-3843-9D9E-5F2736B8324F}"/>
              </a:ext>
            </a:extLst>
          </p:cNvPr>
          <p:cNvSpPr txBox="1"/>
          <p:nvPr/>
        </p:nvSpPr>
        <p:spPr>
          <a:xfrm>
            <a:off x="1635853" y="947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FDBEF-BD08-2D49-9885-A7CE000D5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235" y="3596740"/>
            <a:ext cx="1742977" cy="248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424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473F-F9EF-3242-803F-3D92C3876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for Q263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A9A7A-4CA1-8849-A3BA-2A964EEB9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0" y="1885969"/>
            <a:ext cx="4698184" cy="30860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73209-570A-A446-B3F0-EC548D0244E5}"/>
              </a:ext>
            </a:extLst>
          </p:cNvPr>
          <p:cNvSpPr txBox="1"/>
          <p:nvPr/>
        </p:nvSpPr>
        <p:spPr>
          <a:xfrm>
            <a:off x="5486401" y="2967335"/>
            <a:ext cx="3019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LSTM: 51</a:t>
            </a:r>
          </a:p>
          <a:p>
            <a:r>
              <a:rPr lang="en-US" dirty="0">
                <a:highlight>
                  <a:srgbClr val="FFFF00"/>
                </a:highlight>
              </a:rPr>
              <a:t>SVM: 49</a:t>
            </a:r>
          </a:p>
          <a:p>
            <a:r>
              <a:rPr lang="en-US" dirty="0">
                <a:highlight>
                  <a:srgbClr val="FFFF00"/>
                </a:highlight>
              </a:rPr>
              <a:t>Quantile Regression Trees: 47</a:t>
            </a:r>
          </a:p>
        </p:txBody>
      </p:sp>
    </p:spTree>
    <p:extLst>
      <p:ext uri="{BB962C8B-B14F-4D97-AF65-F5344CB8AC3E}">
        <p14:creationId xmlns:p14="http://schemas.microsoft.com/office/powerpoint/2010/main" val="1970030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B7F4-4CEE-5C45-805D-5021033A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 for Q263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FAF77A-2B91-EA42-B5D5-8EFF84ED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84" y="4196441"/>
            <a:ext cx="6237158" cy="169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98C74C-3943-1F44-A7DF-8E5183AF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2385"/>
            <a:ext cx="6358742" cy="17366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41480C-F082-F548-ADCE-4329CAD0E5ED}"/>
              </a:ext>
            </a:extLst>
          </p:cNvPr>
          <p:cNvSpPr txBox="1"/>
          <p:nvPr/>
        </p:nvSpPr>
        <p:spPr>
          <a:xfrm>
            <a:off x="6539105" y="2376026"/>
            <a:ext cx="2281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LSTM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93F66D-8FA3-4F47-A7EE-500394A331B4}"/>
              </a:ext>
            </a:extLst>
          </p:cNvPr>
          <p:cNvSpPr txBox="1"/>
          <p:nvPr/>
        </p:nvSpPr>
        <p:spPr>
          <a:xfrm>
            <a:off x="6358742" y="4796283"/>
            <a:ext cx="264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Quantile 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304111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CD0D-DFFD-B145-AF35-E0C425AAF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Upgrade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6CE7D-5823-5E46-B5C5-ED6F00D4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059"/>
            <a:ext cx="9144000" cy="378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4299D-2850-7041-8284-D64CC6A0C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B291D-A1F6-4547-8E9B-EC2D07284763}"/>
              </a:ext>
            </a:extLst>
          </p:cNvPr>
          <p:cNvSpPr/>
          <p:nvPr/>
        </p:nvSpPr>
        <p:spPr>
          <a:xfrm>
            <a:off x="1655543" y="2317093"/>
            <a:ext cx="5832914" cy="222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Clean up the code &amp; put the existing code into a module 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Investigate possible issues with SVM predictions (Seasonality? Input variables?)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Replicate the methodologies for other buildings </a:t>
            </a: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002060"/>
                </a:solidFill>
              </a:rPr>
              <a:t>Monitoring / anomaly detection using Quantile Regression Trees</a:t>
            </a:r>
          </a:p>
        </p:txBody>
      </p:sp>
    </p:spTree>
    <p:extLst>
      <p:ext uri="{BB962C8B-B14F-4D97-AF65-F5344CB8AC3E}">
        <p14:creationId xmlns:p14="http://schemas.microsoft.com/office/powerpoint/2010/main" val="113522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384C-7E86-6C48-981A-5CA1E272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7A931-DE6D-5A44-AE33-8A6B63B1DD27}"/>
              </a:ext>
            </a:extLst>
          </p:cNvPr>
          <p:cNvSpPr txBox="1"/>
          <p:nvPr/>
        </p:nvSpPr>
        <p:spPr>
          <a:xfrm>
            <a:off x="1250731" y="1723757"/>
            <a:ext cx="6642538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Develop a roadmap and strategies to systematically convert raw energy data into useful insights (≠ automation)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Provide documentation for the methodologies, including machine learning concepts, programming packages, Python code etc.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Implement the proposed methodologies in Python using the </a:t>
            </a:r>
            <a:r>
              <a:rPr lang="en-US" dirty="0" err="1">
                <a:solidFill>
                  <a:srgbClr val="002060"/>
                </a:solidFill>
              </a:rPr>
              <a:t>EnerTrac</a:t>
            </a:r>
            <a:r>
              <a:rPr lang="en-US" dirty="0">
                <a:solidFill>
                  <a:srgbClr val="002060"/>
                </a:solidFill>
              </a:rPr>
              <a:t> data of 1 Centre St.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q"/>
            </a:pPr>
            <a:r>
              <a:rPr lang="en-US" dirty="0">
                <a:solidFill>
                  <a:srgbClr val="002060"/>
                </a:solidFill>
              </a:rPr>
              <a:t>Develop an interactive data visualization tool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Deliverable: an all-in-one </a:t>
            </a:r>
            <a:r>
              <a:rPr lang="en-US" dirty="0" err="1">
                <a:solidFill>
                  <a:srgbClr val="002060"/>
                </a:solidFill>
              </a:rPr>
              <a:t>Jupyter</a:t>
            </a:r>
            <a:r>
              <a:rPr lang="en-US" dirty="0">
                <a:solidFill>
                  <a:srgbClr val="002060"/>
                </a:solidFill>
              </a:rPr>
              <a:t> notebook + project folder mounted in shared Google Drive</a:t>
            </a:r>
          </a:p>
        </p:txBody>
      </p:sp>
    </p:spTree>
    <p:extLst>
      <p:ext uri="{BB962C8B-B14F-4D97-AF65-F5344CB8AC3E}">
        <p14:creationId xmlns:p14="http://schemas.microsoft.com/office/powerpoint/2010/main" val="283302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7031-5D3B-DF49-BDB2-B84473AE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Lifecycle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7AFCD-1117-E34E-A1B2-EC39033E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987"/>
            <a:ext cx="9144000" cy="472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8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2331-6816-D54E-80E8-3997757BA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C251E-1CEC-B24C-AC57-67C6995B0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8" y="1783599"/>
            <a:ext cx="3942694" cy="1398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8E9CDB-215D-FB48-9DE0-418508726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1" y="4271051"/>
            <a:ext cx="9038897" cy="1358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18D325FE-BCEE-C04E-9A7A-80C907D1D2BF}"/>
              </a:ext>
            </a:extLst>
          </p:cNvPr>
          <p:cNvSpPr/>
          <p:nvPr/>
        </p:nvSpPr>
        <p:spPr>
          <a:xfrm>
            <a:off x="6325583" y="3429000"/>
            <a:ext cx="740323" cy="59528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D4B0D-11EE-D44E-B7FD-AAD8644E409E}"/>
              </a:ext>
            </a:extLst>
          </p:cNvPr>
          <p:cNvSpPr txBox="1"/>
          <p:nvPr/>
        </p:nvSpPr>
        <p:spPr>
          <a:xfrm>
            <a:off x="476908" y="1779270"/>
            <a:ext cx="3942694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One-hour interval data from </a:t>
            </a:r>
            <a:r>
              <a:rPr lang="en-US" dirty="0" err="1">
                <a:solidFill>
                  <a:srgbClr val="002060"/>
                </a:solidFill>
              </a:rPr>
              <a:t>EnerTrac</a:t>
            </a: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Original inputs: weather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Target: energy consumption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884138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03CA4-77B7-EF47-904C-F29461071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61D78-7229-B345-A2EE-C58B7D1F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54" y="1557502"/>
            <a:ext cx="4527895" cy="24154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8FDC8B-609E-F941-9319-E27FD74B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53" y="4309201"/>
            <a:ext cx="4527895" cy="2412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BA686-A466-E14E-B943-02528FEBD977}"/>
              </a:ext>
            </a:extLst>
          </p:cNvPr>
          <p:cNvSpPr txBox="1"/>
          <p:nvPr/>
        </p:nvSpPr>
        <p:spPr>
          <a:xfrm>
            <a:off x="945931" y="2395874"/>
            <a:ext cx="299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Outside Air Temperature (F)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87BA2-33C9-0247-8B56-742F9C8EBB07}"/>
              </a:ext>
            </a:extLst>
          </p:cNvPr>
          <p:cNvSpPr txBox="1"/>
          <p:nvPr/>
        </p:nvSpPr>
        <p:spPr>
          <a:xfrm>
            <a:off x="945931" y="5146006"/>
            <a:ext cx="299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Energy Consumption (kW)</a:t>
            </a:r>
          </a:p>
        </p:txBody>
      </p:sp>
    </p:spTree>
    <p:extLst>
      <p:ext uri="{BB962C8B-B14F-4D97-AF65-F5344CB8AC3E}">
        <p14:creationId xmlns:p14="http://schemas.microsoft.com/office/powerpoint/2010/main" val="4124361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0E9F-3305-5E48-B212-611CB90C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Train-test split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FBF2C-93D1-C64C-97AB-989E96A3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96" y="1724846"/>
            <a:ext cx="6231204" cy="4199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60DCFA-F373-4C4F-AD6C-67D2F740D5A5}"/>
              </a:ext>
            </a:extLst>
          </p:cNvPr>
          <p:cNvSpPr txBox="1"/>
          <p:nvPr/>
        </p:nvSpPr>
        <p:spPr>
          <a:xfrm>
            <a:off x="243168" y="2048525"/>
            <a:ext cx="285881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4-year time series data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1-hour resolution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Total data size: 37,681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Training size: 30,512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Validation size: 3,391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Test size: 3,769</a:t>
            </a:r>
          </a:p>
        </p:txBody>
      </p:sp>
    </p:spTree>
    <p:extLst>
      <p:ext uri="{BB962C8B-B14F-4D97-AF65-F5344CB8AC3E}">
        <p14:creationId xmlns:p14="http://schemas.microsoft.com/office/powerpoint/2010/main" val="164994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E082-2B5C-5048-AACA-EF515AD34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- VAR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780BF3-ABD2-BD4D-9811-899EB5F7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592" y="2291975"/>
            <a:ext cx="4054507" cy="227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2C0DBD-85D6-EF43-8332-E9017E02C8D5}"/>
              </a:ext>
            </a:extLst>
          </p:cNvPr>
          <p:cNvSpPr txBox="1"/>
          <p:nvPr/>
        </p:nvSpPr>
        <p:spPr>
          <a:xfrm>
            <a:off x="451945" y="2202382"/>
            <a:ext cx="4403835" cy="2453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VAR stands for Vector Autoregression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It’s a linear system of equations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Need to ensure the stationarity of time series 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Data-preprocessing is straightforward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Model training time is fast 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1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3DAC-1E1E-8B44-A5C7-11719BD2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- LSTM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011F-9260-4F4E-A2BB-71D17C1C5ECA}"/>
              </a:ext>
            </a:extLst>
          </p:cNvPr>
          <p:cNvSpPr txBox="1"/>
          <p:nvPr/>
        </p:nvSpPr>
        <p:spPr>
          <a:xfrm>
            <a:off x="430924" y="1986533"/>
            <a:ext cx="4403835" cy="2112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LSTM stands for Long Short-Term Memory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A Recurrent Neural Network (RNN) Architecture used in the field of deep learning  </a:t>
            </a:r>
          </a:p>
          <a:p>
            <a:pPr marL="285750" indent="-285750">
              <a:lnSpc>
                <a:spcPct val="123000"/>
              </a:lnSpc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Could be implemented in </a:t>
            </a:r>
            <a:r>
              <a:rPr lang="en-US" dirty="0" err="1">
                <a:solidFill>
                  <a:srgbClr val="002060"/>
                </a:solidFill>
              </a:rPr>
              <a:t>Keras</a:t>
            </a:r>
            <a:r>
              <a:rPr lang="en-US" dirty="0">
                <a:solidFill>
                  <a:srgbClr val="002060"/>
                </a:solidFill>
              </a:rPr>
              <a:t> (simpler version of </a:t>
            </a:r>
            <a:r>
              <a:rPr lang="en-US" dirty="0" err="1">
                <a:solidFill>
                  <a:srgbClr val="002060"/>
                </a:solidFill>
              </a:rPr>
              <a:t>Tensorflow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BEA468-359B-784D-9ABF-B085AF5E8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110" y="1629103"/>
            <a:ext cx="3268717" cy="2145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2F3B6F-4B38-6441-B30A-3DF9F4F12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721" y="4099034"/>
            <a:ext cx="4316609" cy="2306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874311"/>
      </p:ext>
    </p:extLst>
  </p:cSld>
  <p:clrMapOvr>
    <a:masterClrMapping/>
  </p:clrMapOvr>
</p:sld>
</file>

<file path=ppt/theme/theme1.xml><?xml version="1.0" encoding="utf-8"?>
<a:theme xmlns:a="http://schemas.openxmlformats.org/drawingml/2006/main" name="Main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Main slid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6fa5982-b4eb-4913-934c-1f7a88caba8a">ZNRPA55DASJU-36-1578</_dlc_DocId>
    <_dlc_DocIdUrl xmlns="26fa5982-b4eb-4913-934c-1f7a88caba8a">
      <Url>http://dcassp/_layouts/DocIdRedir.aspx?ID=ZNRPA55DASJU-36-1578</Url>
      <Description>ZNRPA55DASJU-36-1578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97C72469CC94FB4096404EBDD476A" ma:contentTypeVersion="0" ma:contentTypeDescription="Create a new document." ma:contentTypeScope="" ma:versionID="744698b559e9384e0a1772eeb3ab30d6">
  <xsd:schema xmlns:xsd="http://www.w3.org/2001/XMLSchema" xmlns:xs="http://www.w3.org/2001/XMLSchema" xmlns:p="http://schemas.microsoft.com/office/2006/metadata/properties" xmlns:ns2="26fa5982-b4eb-4913-934c-1f7a88caba8a" targetNamespace="http://schemas.microsoft.com/office/2006/metadata/properties" ma:root="true" ma:fieldsID="71e49e1c566404583ed3ad83db235558" ns2:_="">
    <xsd:import namespace="26fa5982-b4eb-4913-934c-1f7a88caba8a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a5982-b4eb-4913-934c-1f7a88caba8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F8C47-341A-466A-A482-7FCCA0B56A22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26fa5982-b4eb-4913-934c-1f7a88caba8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388A369-BB85-437E-B90C-0A6181895E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a5982-b4eb-4913-934c-1f7a88caba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492BF8-AAD3-42F4-9DE3-C31F0EDBC618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41D5F667-7ED6-466A-936C-F9C5204323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7022</TotalTime>
  <Words>738</Words>
  <Application>Microsoft Macintosh PowerPoint</Application>
  <PresentationFormat>On-screen Show (4:3)</PresentationFormat>
  <Paragraphs>127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Helvetica</vt:lpstr>
      <vt:lpstr>Monaco</vt:lpstr>
      <vt:lpstr>Wingdings</vt:lpstr>
      <vt:lpstr>Main slide</vt:lpstr>
      <vt:lpstr>Custom Design</vt:lpstr>
      <vt:lpstr>1_Custom Design</vt:lpstr>
      <vt:lpstr>1_Main slide</vt:lpstr>
      <vt:lpstr>2_Custom Design</vt:lpstr>
      <vt:lpstr>3_Custom Design</vt:lpstr>
      <vt:lpstr>PowerPoint Presentation</vt:lpstr>
      <vt:lpstr>Baseline Prediction</vt:lpstr>
      <vt:lpstr>Objective</vt:lpstr>
      <vt:lpstr>Project Lifecycle</vt:lpstr>
      <vt:lpstr>Data Preprocessing</vt:lpstr>
      <vt:lpstr>Exploratory Data Analysis</vt:lpstr>
      <vt:lpstr>Train-test split</vt:lpstr>
      <vt:lpstr>Statistical Learning - VAR</vt:lpstr>
      <vt:lpstr>Deep Learning - LSTM</vt:lpstr>
      <vt:lpstr>Model Evaluation</vt:lpstr>
      <vt:lpstr>Model Comparison</vt:lpstr>
      <vt:lpstr>Back-testing</vt:lpstr>
      <vt:lpstr>Demo!</vt:lpstr>
      <vt:lpstr>Possible Next Steps</vt:lpstr>
      <vt:lpstr>PowerPoint Presentation</vt:lpstr>
      <vt:lpstr>Objective</vt:lpstr>
      <vt:lpstr>Project Lifecycle</vt:lpstr>
      <vt:lpstr>Additional Features</vt:lpstr>
      <vt:lpstr>New Machine Learning Models</vt:lpstr>
      <vt:lpstr>Feature Importance</vt:lpstr>
      <vt:lpstr>Model Comparison for 1 Centre St.</vt:lpstr>
      <vt:lpstr>Model Comparison for 1 Center St.</vt:lpstr>
      <vt:lpstr>Q263 Flushing International High School</vt:lpstr>
      <vt:lpstr>Model Comparison for Q263</vt:lpstr>
      <vt:lpstr>Model Comparison for Q263 </vt:lpstr>
      <vt:lpstr>Demo Upgrade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Stacy Beatty</dc:creator>
  <cp:lastModifiedBy>Naili Ding (DCAS)</cp:lastModifiedBy>
  <cp:revision>381</cp:revision>
  <dcterms:created xsi:type="dcterms:W3CDTF">2016-05-26T21:43:42Z</dcterms:created>
  <dcterms:modified xsi:type="dcterms:W3CDTF">2020-05-22T18:45:20Z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52d341db-91f1-433d-abf6-ec50885f2822</vt:lpwstr>
  </property>
  <property fmtid="{D5CDD505-2E9C-101B-9397-08002B2CF9AE}" pid="3" name="ContentTypeId">
    <vt:lpwstr>0x01010064D97C72469CC94FB4096404EBDD476A</vt:lpwstr>
  </property>
</Properties>
</file>